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5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501D-01FC-45A6-AB53-EDDFA64A2FF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9CF-9D33-454C-8F35-37C501594F61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5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39A9-8A46-4125-AA60-290A9B60AA54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1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47E8-A560-4B57-AA77-1754956E2260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0D63-969C-47E3-A397-5AEC09EA9B1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3DAB-739B-4CD2-869E-EEF556E5D29B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0E09-402A-49EE-858D-19844BBF34C4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7FC2-7502-43B8-9731-26C948370989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F119-5C93-4200-A6E1-94382CB596ED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controlling execution - selection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91C89A-11B2-41BC-815D-8868031C8B09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controlling execution -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A355-7B44-4498-8410-C220C8F6F49B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246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5DA355-7B44-4498-8410-C220C8F6F49B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controlling execution -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04320" y="1697423"/>
            <a:ext cx="6150084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Controlling execution -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Maximum of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// Finding the largest of 3 values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A, B, C, max;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&lt;&lt; "Enter 3 values, and I will tell you which is largest.\n";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&gt;&gt; A &gt;&gt; B &gt;&gt; C; //really should have user prompts here 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if (A &gt; B)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	max = A;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else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	max = B;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if (C &gt; max)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	max = C;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&lt;&lt; "The maximum is   " &lt;&lt; max &lt;&lt;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   return 0;	</a:t>
            </a:r>
            <a:endParaRPr lang="en-US" sz="1200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1" b="25284"/>
          <a:stretch/>
        </p:blipFill>
        <p:spPr bwMode="auto">
          <a:xfrm>
            <a:off x="4167338" y="2229444"/>
            <a:ext cx="4428807" cy="7650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3" b="23655"/>
          <a:stretch/>
        </p:blipFill>
        <p:spPr bwMode="auto">
          <a:xfrm>
            <a:off x="4167338" y="3703011"/>
            <a:ext cx="4575684" cy="10241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11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// This program converts a test score into a letter grade.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score;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"Enter the test score:  ";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&gt;&gt; score;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if (score &gt; 100)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"Error: score is out of range." 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else 	if (score &gt;= 90)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'A';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else	if (score &gt;= 80)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'B';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		else	if (score &gt;= 70)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'C';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			else	if (score &gt;= 60)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'D';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				else	if (score &gt;=  0)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'F';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					else   </a:t>
            </a: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					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&lt;&lt;"Error: score is out of range."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return 0;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490663" algn="l"/>
                <a:tab pos="2057400" algn="l"/>
                <a:tab pos="2633663" algn="l"/>
                <a:tab pos="32004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400" dirty="0">
              <a:latin typeface="Courier New"/>
              <a:ea typeface="Times New Roman"/>
              <a:cs typeface="Times New Roman"/>
            </a:endParaRPr>
          </a:p>
          <a:p>
            <a:pPr marL="3175" indent="0">
              <a:spcBef>
                <a:spcPts val="0"/>
              </a:spcBef>
              <a:tabLst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dirty="0">
                <a:ea typeface="Times New Roman"/>
                <a:cs typeface="Times New Roman"/>
              </a:rPr>
              <a:t>How does this work? </a:t>
            </a:r>
            <a:endParaRPr lang="en-US" dirty="0">
              <a:effectLst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10" b="50000"/>
          <a:stretch/>
        </p:blipFill>
        <p:spPr bwMode="auto">
          <a:xfrm>
            <a:off x="6833408" y="2133600"/>
            <a:ext cx="2167890" cy="619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77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also converts a test score into a letter grade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score;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"Enter the test score:  ";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&gt;&gt; score;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switch (score/10) {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case 10: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case  9: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'A'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 break;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  case  8: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'B'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 break;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case  7: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'C'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 break;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case  6: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'D'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 break;</a:t>
            </a:r>
            <a:endParaRPr lang="en-US" dirty="0">
              <a:latin typeface="Times New Roman"/>
              <a:ea typeface="Times New Roman"/>
            </a:endParaRPr>
          </a:p>
          <a:p>
            <a:pPr marL="228600" lvl="2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case  5: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case  4: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case  3: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case  2: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case  1: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  case  0: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'F'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 break;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  default: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"Error: score is out of range.\n";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 	}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return 0;</a:t>
            </a:r>
            <a:endParaRPr lang="en-US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455" y="2137815"/>
            <a:ext cx="31464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76800" y="379372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b="1" dirty="0">
                <a:ea typeface="Times New Roman"/>
                <a:cs typeface="Times New Roman"/>
              </a:rPr>
              <a:t>How does this work? The system “drops down” through the “empty” conditions.</a:t>
            </a:r>
            <a:endParaRPr lang="en-US" b="1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4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2743200"/>
          </a:xfrm>
        </p:spPr>
        <p:txBody>
          <a:bodyPr numCol="2">
            <a:normAutofit lnSpcReduction="10000"/>
          </a:bodyPr>
          <a:lstStyle/>
          <a:p>
            <a:pPr lvl="1"/>
            <a:r>
              <a:rPr lang="en-US" dirty="0"/>
              <a:t>associativity of an operator</a:t>
            </a:r>
          </a:p>
          <a:p>
            <a:pPr lvl="1"/>
            <a:r>
              <a:rPr lang="en-US" dirty="0"/>
              <a:t>binary operator</a:t>
            </a:r>
          </a:p>
          <a:p>
            <a:pPr lvl="1"/>
            <a:r>
              <a:rPr lang="en-US" dirty="0"/>
              <a:t>compound statement</a:t>
            </a:r>
          </a:p>
          <a:p>
            <a:pPr lvl="1"/>
            <a:r>
              <a:rPr lang="en-US" dirty="0"/>
              <a:t>control construct</a:t>
            </a:r>
          </a:p>
          <a:p>
            <a:pPr lvl="1"/>
            <a:r>
              <a:rPr lang="en-US" dirty="0"/>
              <a:t>degree </a:t>
            </a:r>
            <a:r>
              <a:rPr lang="en-US"/>
              <a:t>of an operator</a:t>
            </a:r>
            <a:endParaRPr lang="en-US" dirty="0"/>
          </a:p>
          <a:p>
            <a:pPr lvl="1"/>
            <a:r>
              <a:rPr lang="en-US" dirty="0"/>
              <a:t>flowcharting</a:t>
            </a:r>
          </a:p>
          <a:p>
            <a:pPr lvl="1"/>
            <a:r>
              <a:rPr lang="en-US" dirty="0"/>
              <a:t>if/then statement</a:t>
            </a:r>
          </a:p>
          <a:p>
            <a:pPr lvl="1"/>
            <a:r>
              <a:rPr lang="en-US" dirty="0"/>
              <a:t>nested if statement</a:t>
            </a:r>
          </a:p>
          <a:p>
            <a:pPr lvl="1"/>
            <a:r>
              <a:rPr lang="en-US" dirty="0"/>
              <a:t>operator precedence</a:t>
            </a:r>
          </a:p>
          <a:p>
            <a:pPr lvl="1"/>
            <a:r>
              <a:rPr lang="en-US" dirty="0" err="1"/>
              <a:t>pseudocode</a:t>
            </a:r>
            <a:endParaRPr lang="en-US" dirty="0"/>
          </a:p>
          <a:p>
            <a:pPr lvl="1"/>
            <a:r>
              <a:rPr lang="en-US" dirty="0"/>
              <a:t>selection</a:t>
            </a:r>
          </a:p>
          <a:p>
            <a:pPr lvl="1"/>
            <a:r>
              <a:rPr lang="en-US" dirty="0"/>
              <a:t>simple sequence</a:t>
            </a:r>
          </a:p>
          <a:p>
            <a:pPr lvl="1"/>
            <a:r>
              <a:rPr lang="en-US" dirty="0"/>
              <a:t>structured statement</a:t>
            </a:r>
          </a:p>
          <a:p>
            <a:pPr lvl="1"/>
            <a:r>
              <a:rPr lang="en-US" dirty="0"/>
              <a:t>switch / case statement</a:t>
            </a:r>
          </a:p>
          <a:p>
            <a:pPr lvl="1"/>
            <a:r>
              <a:rPr lang="en-US" dirty="0"/>
              <a:t>ternary operator</a:t>
            </a:r>
          </a:p>
          <a:p>
            <a:pPr lvl="1"/>
            <a:r>
              <a:rPr lang="en-US" dirty="0"/>
              <a:t>unary operator</a:t>
            </a:r>
          </a:p>
          <a:p>
            <a:pPr lvl="1"/>
            <a:r>
              <a:rPr lang="en-US" dirty="0"/>
              <a:t>user prompts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  Some terms to jog your memories:</a:t>
            </a:r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163" indent="-30163"/>
            <a:r>
              <a:rPr lang="en-US" dirty="0"/>
              <a:t>A </a:t>
            </a:r>
            <a:r>
              <a:rPr lang="en-US" i="1" dirty="0"/>
              <a:t>control construct </a:t>
            </a:r>
            <a:r>
              <a:rPr lang="en-US" dirty="0"/>
              <a:t>is an idea, a mental building block that we use to construct programs.  We will study 3 such control constructs – </a:t>
            </a:r>
            <a:r>
              <a:rPr lang="en-US" i="1" dirty="0"/>
              <a:t>simple sequence</a:t>
            </a:r>
            <a:r>
              <a:rPr lang="en-US" dirty="0"/>
              <a:t>, </a:t>
            </a:r>
            <a:r>
              <a:rPr lang="en-US" i="1" dirty="0"/>
              <a:t>selection</a:t>
            </a:r>
            <a:r>
              <a:rPr lang="en-US" dirty="0"/>
              <a:t>, and </a:t>
            </a:r>
            <a:r>
              <a:rPr lang="en-US" i="1" dirty="0"/>
              <a:t>iteration</a:t>
            </a:r>
            <a:r>
              <a:rPr lang="en-US" dirty="0"/>
              <a:t>.</a:t>
            </a:r>
          </a:p>
          <a:p>
            <a:pPr marL="30163" indent="-30163"/>
            <a:endParaRPr lang="en-US" dirty="0"/>
          </a:p>
          <a:p>
            <a:pPr marL="0" indent="4763"/>
            <a:r>
              <a:rPr lang="en-US" dirty="0"/>
              <a:t>Up to now, we were content to write programs using the construct of </a:t>
            </a:r>
            <a:r>
              <a:rPr lang="en-US" i="1" dirty="0"/>
              <a:t>simple sequence</a:t>
            </a:r>
            <a:r>
              <a:rPr lang="en-US" dirty="0"/>
              <a:t>, the default control construct in C++ and in most procedural languages.</a:t>
            </a:r>
          </a:p>
          <a:p>
            <a:pPr marL="0" indent="4763"/>
            <a:endParaRPr lang="en-US" dirty="0"/>
          </a:p>
          <a:p>
            <a:pPr marL="3175" indent="4763"/>
            <a:r>
              <a:rPr lang="en-US" dirty="0"/>
              <a:t>Also, until now, statements were all simple statements.  Here we will introduce </a:t>
            </a:r>
            <a:r>
              <a:rPr lang="en-US" i="1" dirty="0"/>
              <a:t>structured statements</a:t>
            </a:r>
            <a:r>
              <a:rPr lang="en-US" dirty="0"/>
              <a:t>.  </a:t>
            </a:r>
          </a:p>
          <a:p>
            <a:pPr marL="228600" lvl="2" indent="0"/>
            <a:r>
              <a:rPr lang="en-US" sz="1400" dirty="0"/>
              <a:t>First of all, a </a:t>
            </a:r>
            <a:r>
              <a:rPr lang="en-US" sz="1400" i="1" dirty="0"/>
              <a:t>compound statement</a:t>
            </a:r>
            <a:r>
              <a:rPr lang="en-US" sz="1400" dirty="0"/>
              <a:t> is a sequence of 2 or more consecutive statements (simple, compound, and/or structured) enclosed within { and }.  A compound statement may be used wherever a single statement is called for.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4763"/>
            <a:r>
              <a:rPr lang="en-US" dirty="0"/>
              <a:t>The C++ selection constructs are used to execute one of the possible alternatives, based on the outcome of a conditional expression.  The following are some structured statements used for selection.</a:t>
            </a:r>
          </a:p>
          <a:p>
            <a:pPr marL="914400" lvl="1" indent="-228600"/>
            <a:r>
              <a:rPr lang="en-US" dirty="0"/>
              <a:t>if</a:t>
            </a:r>
          </a:p>
          <a:p>
            <a:pPr marL="914400" lvl="1" indent="-228600"/>
            <a:r>
              <a:rPr lang="en-US" dirty="0"/>
              <a:t>if/else</a:t>
            </a:r>
          </a:p>
          <a:p>
            <a:pPr marL="914400" lvl="1" indent="-228600"/>
            <a:r>
              <a:rPr lang="en-US" dirty="0"/>
              <a:t>nested if</a:t>
            </a:r>
          </a:p>
          <a:p>
            <a:pPr marL="914400" lvl="1" indent="-228600"/>
            <a:r>
              <a:rPr lang="en-US" dirty="0"/>
              <a:t>switch/case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7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(structured English) we might express a decision as: </a:t>
            </a:r>
          </a:p>
          <a:p>
            <a:pPr marL="914400" lvl="1" indent="0">
              <a:buNone/>
            </a:pPr>
            <a:r>
              <a:rPr lang="en-US" i="1" dirty="0"/>
              <a:t>If student’s grade is greater than or equal to 60 </a:t>
            </a:r>
            <a:endParaRPr lang="en-US" dirty="0"/>
          </a:p>
          <a:p>
            <a:pPr marL="914400" lvl="1" indent="0">
              <a:buNone/>
            </a:pPr>
            <a:r>
              <a:rPr lang="en-US" i="1" dirty="0"/>
              <a:t>	Print “Passed”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In C++ this would be coded as:</a:t>
            </a:r>
          </a:p>
          <a:p>
            <a:pPr marL="0" lvl="1" indent="0">
              <a:buNone/>
            </a:pPr>
            <a:r>
              <a:rPr lang="en-US" dirty="0"/>
              <a:t>	if (grade &gt;= 60)</a:t>
            </a:r>
          </a:p>
          <a:p>
            <a:pPr marL="0" lvl="1" indent="0">
              <a:buNone/>
              <a:tabLst>
                <a:tab pos="1371600" algn="l"/>
              </a:tabLst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“Passed”;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Syntax for the </a:t>
            </a:r>
            <a:r>
              <a:rPr lang="en-US" i="1" dirty="0"/>
              <a:t>if</a:t>
            </a:r>
            <a:r>
              <a:rPr lang="en-US" dirty="0"/>
              <a:t> statement:</a:t>
            </a:r>
          </a:p>
          <a:p>
            <a:pPr marL="914400" lvl="1" indent="0">
              <a:buNone/>
            </a:pPr>
            <a:r>
              <a:rPr lang="en-US" dirty="0"/>
              <a:t>if &lt;</a:t>
            </a:r>
            <a:r>
              <a:rPr lang="en-US" i="1" dirty="0" err="1"/>
              <a:t>boolean</a:t>
            </a:r>
            <a:r>
              <a:rPr lang="en-US" i="1" dirty="0"/>
              <a:t> expression</a:t>
            </a:r>
            <a:r>
              <a:rPr lang="en-US" dirty="0"/>
              <a:t> &gt;  &lt;</a:t>
            </a:r>
            <a:r>
              <a:rPr lang="en-US" i="1" dirty="0"/>
              <a:t>statement</a:t>
            </a:r>
            <a:r>
              <a:rPr lang="en-US" dirty="0"/>
              <a:t>&gt; 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1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763"/>
            <a:r>
              <a:rPr lang="en-US" dirty="0"/>
              <a:t>A </a:t>
            </a:r>
            <a:r>
              <a:rPr lang="en-US" i="1" dirty="0" err="1"/>
              <a:t>boolean</a:t>
            </a:r>
            <a:r>
              <a:rPr lang="en-US" i="1" dirty="0"/>
              <a:t> expression</a:t>
            </a:r>
            <a:r>
              <a:rPr lang="en-US" dirty="0"/>
              <a:t> represents a condition that is either true or false.  It is formed using operands (constants, variables) and operators (arithmetic operators, relational operators, logical operators).</a:t>
            </a:r>
          </a:p>
          <a:p>
            <a:pPr marL="0" indent="4763"/>
            <a:r>
              <a:rPr lang="en-US" dirty="0"/>
              <a:t>Operators: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example, </a:t>
            </a:r>
          </a:p>
          <a:p>
            <a:pPr marL="228600" lvl="2" indent="0"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if ((x &gt; 0) &amp;&amp; (a == b)) …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01499"/>
              </p:ext>
            </p:extLst>
          </p:nvPr>
        </p:nvGraphicFramePr>
        <p:xfrm>
          <a:off x="990600" y="3276600"/>
          <a:ext cx="5105400" cy="1402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chemeClr val="bg1"/>
                          </a:solidFill>
                          <a:effectLst/>
                        </a:rPr>
                        <a:t>Arithmetic</a:t>
                      </a:r>
                      <a:endParaRPr lang="en-US" sz="1100" u="none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chemeClr val="bg1"/>
                          </a:solidFill>
                          <a:effectLst/>
                        </a:rPr>
                        <a:t>Relational</a:t>
                      </a:r>
                      <a:endParaRPr lang="en-US" sz="1100" u="none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chemeClr val="bg1"/>
                          </a:solidFill>
                          <a:effectLst/>
                        </a:rPr>
                        <a:t>Logical</a:t>
                      </a:r>
                      <a:endParaRPr lang="en-US" sz="1100" u="none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  -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 less than   &gt; greater than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|| 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*  /  %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==  equal to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!= not equal to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&amp;&amp; and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arithmetic functions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&lt;= less than or equal to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&gt;= greater than or equal to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!   not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15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 - Digression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67270"/>
            <a:ext cx="7543801" cy="4076330"/>
          </a:xfrm>
        </p:spPr>
        <p:txBody>
          <a:bodyPr/>
          <a:lstStyle/>
          <a:p>
            <a:r>
              <a:rPr lang="en-US" dirty="0"/>
              <a:t>Now that we are studying more operators let’s revisit the order of operations.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13726"/>
              </p:ext>
            </p:extLst>
          </p:nvPr>
        </p:nvGraphicFramePr>
        <p:xfrm>
          <a:off x="2662236" y="2328052"/>
          <a:ext cx="4576763" cy="2697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Operator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Associativity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 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parenthesis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++   – –   +  –  !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unary operators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*   ?   %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multiplicative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   –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additive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&lt;&lt;    &gt;&gt;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insertion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    &lt;=    &gt;    &gt;=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relational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 =     !=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 </a:t>
                      </a:r>
                      <a:r>
                        <a:rPr lang="en-US" sz="12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>
                          <a:effectLst/>
                        </a:rPr>
                        <a:t> 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equality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&amp;&amp;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r>
                        <a:rPr lang="en-US" sz="12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 dirty="0">
                          <a:effectLst/>
                        </a:rPr>
                        <a:t> 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||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 </a:t>
                      </a:r>
                      <a:r>
                        <a:rPr lang="en-US" sz="12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>
                          <a:effectLst/>
                        </a:rPr>
                        <a:t> 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?: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 </a:t>
                      </a:r>
                      <a:r>
                        <a:rPr lang="en-US" sz="12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>
                          <a:effectLst/>
                        </a:rPr>
                        <a:t> 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conditional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  +=   –=   *=   /=  %=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 </a:t>
                      </a:r>
                      <a:r>
                        <a:rPr lang="en-US" sz="1200">
                          <a:effectLst/>
                          <a:sym typeface="Wingdings"/>
                        </a:rPr>
                        <a:t></a:t>
                      </a:r>
                      <a:r>
                        <a:rPr lang="en-US" sz="1200">
                          <a:effectLst/>
                        </a:rPr>
                        <a:t> 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assignment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54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/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:  </a:t>
            </a:r>
          </a:p>
          <a:p>
            <a:pPr marL="457200" lvl="1" indent="0">
              <a:buNone/>
            </a:pPr>
            <a:r>
              <a:rPr lang="en-US" sz="1400" i="1" dirty="0"/>
              <a:t>If student’s grade is greater than or equal to 60 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i="1" dirty="0"/>
              <a:t>	Print “Passed”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i="1" dirty="0"/>
              <a:t>else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i="1" dirty="0"/>
              <a:t>	Print “Failed”</a:t>
            </a:r>
          </a:p>
          <a:p>
            <a:r>
              <a:rPr lang="en-US" dirty="0"/>
              <a:t>In C++: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if (grade &gt;= 60)</a:t>
            </a:r>
            <a:endParaRPr lang="en-US" sz="1400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“Passed”;</a:t>
            </a:r>
            <a:endParaRPr lang="en-US" sz="1400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else</a:t>
            </a:r>
            <a:endParaRPr lang="en-US" sz="1400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“Failed”;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Syntax for the if/else statement: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b="1" dirty="0">
                <a:latin typeface="Times New Roman"/>
                <a:ea typeface="Times New Roman"/>
              </a:rPr>
              <a:t>if</a:t>
            </a:r>
            <a:r>
              <a:rPr lang="en-US" sz="1400" dirty="0">
                <a:latin typeface="Times New Roman"/>
                <a:ea typeface="Times New Roman"/>
              </a:rPr>
              <a:t> &lt;</a:t>
            </a:r>
            <a:r>
              <a:rPr lang="en-US" sz="1400" i="1" dirty="0" err="1">
                <a:latin typeface="Times New Roman"/>
                <a:ea typeface="Times New Roman"/>
              </a:rPr>
              <a:t>boolean</a:t>
            </a:r>
            <a:r>
              <a:rPr lang="en-US" sz="1400" i="1" dirty="0">
                <a:latin typeface="Times New Roman"/>
                <a:ea typeface="Times New Roman"/>
              </a:rPr>
              <a:t> expression</a:t>
            </a:r>
            <a:r>
              <a:rPr lang="en-US" sz="1400" dirty="0">
                <a:latin typeface="Times New Roman"/>
                <a:ea typeface="Times New Roman"/>
              </a:rPr>
              <a:t> &gt;  &lt;</a:t>
            </a:r>
            <a:r>
              <a:rPr lang="en-US" sz="1400" i="1" dirty="0">
                <a:latin typeface="Times New Roman"/>
                <a:ea typeface="Times New Roman"/>
              </a:rPr>
              <a:t>statement1</a:t>
            </a:r>
            <a:r>
              <a:rPr lang="en-US" sz="1400" dirty="0">
                <a:latin typeface="Times New Roman"/>
                <a:ea typeface="Times New Roman"/>
              </a:rPr>
              <a:t>&gt;  [</a:t>
            </a:r>
            <a:r>
              <a:rPr lang="en-US" sz="1400" b="1" dirty="0">
                <a:latin typeface="Times New Roman"/>
                <a:ea typeface="Times New Roman"/>
              </a:rPr>
              <a:t>else</a:t>
            </a:r>
            <a:r>
              <a:rPr lang="en-US" sz="1400" dirty="0">
                <a:latin typeface="Times New Roman"/>
                <a:ea typeface="Times New Roman"/>
              </a:rPr>
              <a:t> &lt;</a:t>
            </a:r>
            <a:r>
              <a:rPr lang="en-US" sz="1400" i="1" dirty="0">
                <a:latin typeface="Times New Roman"/>
                <a:ea typeface="Times New Roman"/>
              </a:rPr>
              <a:t>statement2</a:t>
            </a:r>
            <a:r>
              <a:rPr lang="en-US" sz="1400" dirty="0">
                <a:latin typeface="Times New Roman"/>
                <a:ea typeface="Times New Roman"/>
              </a:rPr>
              <a:t>&gt;];</a:t>
            </a:r>
            <a:endParaRPr lang="en-US" sz="11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7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/ else - The conditional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C++ conditional operator  is ?:</a:t>
            </a:r>
          </a:p>
          <a:p>
            <a:pPr marL="0" indent="4763"/>
            <a:r>
              <a:rPr lang="en-US" dirty="0"/>
              <a:t>The is the same as using the if/else structure but more compact. This is the only </a:t>
            </a:r>
            <a:r>
              <a:rPr lang="en-US" i="1" dirty="0"/>
              <a:t>ternary</a:t>
            </a:r>
            <a:r>
              <a:rPr lang="en-US" dirty="0"/>
              <a:t> operator in C++.  The </a:t>
            </a:r>
            <a:r>
              <a:rPr lang="en-US" i="1" dirty="0"/>
              <a:t>degree</a:t>
            </a:r>
            <a:r>
              <a:rPr lang="en-US" dirty="0"/>
              <a:t> of an operator is the number of operands it takes (also known as </a:t>
            </a:r>
            <a:r>
              <a:rPr lang="en-US" i="1" dirty="0" err="1"/>
              <a:t>arity</a:t>
            </a:r>
            <a:r>
              <a:rPr lang="en-US" dirty="0"/>
              <a:t>). </a:t>
            </a:r>
          </a:p>
          <a:p>
            <a:pPr marL="4005263" lvl="4" indent="-173038"/>
            <a:r>
              <a:rPr lang="en-US" sz="1200" dirty="0"/>
              <a:t>A unary operator works on a single operand. </a:t>
            </a:r>
            <a:r>
              <a:rPr lang="en-US" sz="1200" i="1" dirty="0"/>
              <a:t>-A</a:t>
            </a:r>
          </a:p>
          <a:p>
            <a:pPr marL="4005263" lvl="4" indent="-173038"/>
            <a:r>
              <a:rPr lang="en-US" sz="1200" dirty="0"/>
              <a:t>A binary operator works on two operands.  </a:t>
            </a:r>
            <a:r>
              <a:rPr lang="en-US" sz="1200" i="1" dirty="0"/>
              <a:t>A+B</a:t>
            </a:r>
          </a:p>
          <a:p>
            <a:pPr marL="4005263" lvl="4" indent="-173038"/>
            <a:r>
              <a:rPr lang="en-US" sz="1200" dirty="0"/>
              <a:t>A ternary operator works on three operands</a:t>
            </a:r>
            <a:endParaRPr lang="en-US" sz="1200" i="1" dirty="0"/>
          </a:p>
          <a:p>
            <a:r>
              <a:rPr lang="en-US" dirty="0"/>
              <a:t>Example: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grade&gt;=60?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“Passed” :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“Failed”;</a:t>
            </a:r>
            <a:endParaRPr lang="en-US" sz="1400" dirty="0"/>
          </a:p>
          <a:p>
            <a:r>
              <a:rPr lang="en-US" dirty="0"/>
              <a:t>Or: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(grade &gt;=60? “Passed” : “Failed”);</a:t>
            </a:r>
            <a:endParaRPr lang="en-US" sz="1400" dirty="0">
              <a:latin typeface="Times New Roman"/>
              <a:ea typeface="Times New Roman"/>
            </a:endParaRPr>
          </a:p>
          <a:p>
            <a:endParaRPr lang="en-US" dirty="0"/>
          </a:p>
          <a:p>
            <a:pPr marL="3175" indent="4763"/>
            <a:r>
              <a:rPr lang="en-US" dirty="0"/>
              <a:t>In this case, the conditional expression evaluates to “Passed” if the condition is true and to “Failed “ if the condition is false.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46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good point to review basic flowcharting for programming.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36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1321</Words>
  <Application>Microsoft Office PowerPoint</Application>
  <PresentationFormat>On-screen Show (4:3)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Courier New</vt:lpstr>
      <vt:lpstr>Times New Roman</vt:lpstr>
      <vt:lpstr>Wingdings</vt:lpstr>
      <vt:lpstr>Retrospect</vt:lpstr>
      <vt:lpstr>Controlling execution - selection</vt:lpstr>
      <vt:lpstr>Control constructs</vt:lpstr>
      <vt:lpstr>Selection constructs</vt:lpstr>
      <vt:lpstr>The if statement</vt:lpstr>
      <vt:lpstr>The if statement</vt:lpstr>
      <vt:lpstr>Operator Precedence - Digression</vt:lpstr>
      <vt:lpstr>If / else</vt:lpstr>
      <vt:lpstr>If / else - The conditional operator</vt:lpstr>
      <vt:lpstr>Flowcharting</vt:lpstr>
      <vt:lpstr>Example – Maximum of 3 numbers</vt:lpstr>
      <vt:lpstr>Nested if</vt:lpstr>
      <vt:lpstr>Switch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63</cp:revision>
  <dcterms:created xsi:type="dcterms:W3CDTF">2014-11-11T16:15:54Z</dcterms:created>
  <dcterms:modified xsi:type="dcterms:W3CDTF">2020-05-15T19:16:47Z</dcterms:modified>
</cp:coreProperties>
</file>